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1" r:id="rId3"/>
    <p:sldId id="272" r:id="rId4"/>
    <p:sldId id="262" r:id="rId5"/>
    <p:sldId id="263" r:id="rId6"/>
    <p:sldId id="271" r:id="rId7"/>
    <p:sldId id="273" r:id="rId8"/>
    <p:sldId id="269" r:id="rId9"/>
    <p:sldId id="27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D2D7"/>
    <a:srgbClr val="8CD4D8"/>
    <a:srgbClr val="76CCD0"/>
    <a:srgbClr val="A1C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12" autoAdjust="0"/>
  </p:normalViewPr>
  <p:slideViewPr>
    <p:cSldViewPr>
      <p:cViewPr varScale="1">
        <p:scale>
          <a:sx n="69" d="100"/>
          <a:sy n="69" d="100"/>
        </p:scale>
        <p:origin x="-9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44E90-9002-40BA-958A-DB1F917D8C2D}" type="datetimeFigureOut">
              <a:rPr lang="en-US" smtClean="0"/>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693363-2C3E-47C5-A79A-52A7620D877C}" type="slidenum">
              <a:rPr lang="en-US" smtClean="0"/>
              <a:t>‹#›</a:t>
            </a:fld>
            <a:endParaRPr lang="en-US"/>
          </a:p>
        </p:txBody>
      </p:sp>
    </p:spTree>
    <p:extLst>
      <p:ext uri="{BB962C8B-B14F-4D97-AF65-F5344CB8AC3E}">
        <p14:creationId xmlns:p14="http://schemas.microsoft.com/office/powerpoint/2010/main" val="196958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 name is Dane Henderson, a sophomore at </a:t>
            </a:r>
            <a:r>
              <a:rPr lang="en-US" dirty="0" smtClean="0"/>
              <a:t>NAU majoring in Geology/Geophysics, </a:t>
            </a:r>
            <a:r>
              <a:rPr lang="en-US" dirty="0" smtClean="0"/>
              <a:t>and I have been working with Dr. Greg Vaughan of the U.S.</a:t>
            </a:r>
            <a:r>
              <a:rPr lang="en-US" baseline="0" dirty="0" smtClean="0"/>
              <a:t> Geological Survey on “Studying Thermal Activity in Yellowstone using Satellite-based Thermal Infrared Remote Sensing”</a:t>
            </a:r>
          </a:p>
          <a:p>
            <a:endParaRPr lang="en-US" dirty="0"/>
          </a:p>
        </p:txBody>
      </p:sp>
      <p:sp>
        <p:nvSpPr>
          <p:cNvPr id="4" name="Slide Number Placeholder 3"/>
          <p:cNvSpPr>
            <a:spLocks noGrp="1"/>
          </p:cNvSpPr>
          <p:nvPr>
            <p:ph type="sldNum" sz="quarter" idx="10"/>
          </p:nvPr>
        </p:nvSpPr>
        <p:spPr/>
        <p:txBody>
          <a:bodyPr/>
          <a:lstStyle/>
          <a:p>
            <a:fld id="{11693363-2C3E-47C5-A79A-52A7620D877C}" type="slidenum">
              <a:rPr lang="en-US" smtClean="0"/>
              <a:t>1</a:t>
            </a:fld>
            <a:endParaRPr lang="en-US"/>
          </a:p>
        </p:txBody>
      </p:sp>
    </p:spTree>
    <p:extLst>
      <p:ext uri="{BB962C8B-B14F-4D97-AF65-F5344CB8AC3E}">
        <p14:creationId xmlns:p14="http://schemas.microsoft.com/office/powerpoint/2010/main" val="297834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Located in NW Wyoming, Yellowstone is famous for its geysers and hot springs.  It is the world’s largest</a:t>
            </a:r>
            <a:r>
              <a:rPr lang="en-US" sz="1200" kern="1200" baseline="0" dirty="0" smtClean="0">
                <a:solidFill>
                  <a:schemeClr val="tx1"/>
                </a:solidFill>
                <a:effectLst/>
                <a:latin typeface="+mn-lt"/>
                <a:ea typeface="+mn-ea"/>
                <a:cs typeface="+mn-cs"/>
              </a:rPr>
              <a:t> geothermal system, with more than half of the world’s geysers and thousands of other thermal features (like boiling hot springs and gas vents).  In fact, this is the reason it was made the world’s first National Park in 1872.  It is also a potentially active volcano that has had some very large volcanic eruptions in the past.  So monitoring geologic activity in Yellowstone is important to support decisions about Park development, visitor safety, and to assess future volcanic potential.</a:t>
            </a:r>
            <a:endParaRPr lang="en-US" dirty="0"/>
          </a:p>
        </p:txBody>
      </p:sp>
      <p:sp>
        <p:nvSpPr>
          <p:cNvPr id="4" name="Slide Number Placeholder 3"/>
          <p:cNvSpPr>
            <a:spLocks noGrp="1"/>
          </p:cNvSpPr>
          <p:nvPr>
            <p:ph type="sldNum" sz="quarter" idx="10"/>
          </p:nvPr>
        </p:nvSpPr>
        <p:spPr/>
        <p:txBody>
          <a:bodyPr/>
          <a:lstStyle/>
          <a:p>
            <a:fld id="{11693363-2C3E-47C5-A79A-52A7620D877C}" type="slidenum">
              <a:rPr lang="en-US" smtClean="0"/>
              <a:t>2</a:t>
            </a:fld>
            <a:endParaRPr lang="en-US"/>
          </a:p>
        </p:txBody>
      </p:sp>
    </p:spTree>
    <p:extLst>
      <p:ext uri="{BB962C8B-B14F-4D97-AF65-F5344CB8AC3E}">
        <p14:creationId xmlns:p14="http://schemas.microsoft.com/office/powerpoint/2010/main" val="79790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regular monitoring is</a:t>
            </a:r>
            <a:r>
              <a:rPr lang="en-US" baseline="0" dirty="0" smtClean="0"/>
              <a:t> to establish normal background characteristics, so that we know how to recognize abnormal activity should it ever occur – changes that could indicate renewed volcanic activity.  There are generally 4 things that are monitored regularly (list them).  </a:t>
            </a:r>
          </a:p>
          <a:p>
            <a:endParaRPr lang="en-US" baseline="0" dirty="0" smtClean="0"/>
          </a:p>
          <a:p>
            <a:r>
              <a:rPr lang="en-US" baseline="0" dirty="0" smtClean="0"/>
              <a:t>Most of these things require periodically putting people and instruments in the field.  </a:t>
            </a:r>
            <a:endParaRPr lang="en-US" dirty="0" smtClean="0"/>
          </a:p>
        </p:txBody>
      </p:sp>
      <p:sp>
        <p:nvSpPr>
          <p:cNvPr id="4" name="Slide Number Placeholder 3"/>
          <p:cNvSpPr>
            <a:spLocks noGrp="1"/>
          </p:cNvSpPr>
          <p:nvPr>
            <p:ph type="sldNum" sz="quarter" idx="10"/>
          </p:nvPr>
        </p:nvSpPr>
        <p:spPr/>
        <p:txBody>
          <a:bodyPr/>
          <a:lstStyle/>
          <a:p>
            <a:fld id="{11693363-2C3E-47C5-A79A-52A7620D877C}" type="slidenum">
              <a:rPr lang="en-US" smtClean="0"/>
              <a:t>3</a:t>
            </a:fld>
            <a:endParaRPr lang="en-US"/>
          </a:p>
        </p:txBody>
      </p:sp>
    </p:spTree>
    <p:extLst>
      <p:ext uri="{BB962C8B-B14F-4D97-AF65-F5344CB8AC3E}">
        <p14:creationId xmlns:p14="http://schemas.microsoft.com/office/powerpoint/2010/main" val="121176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Yellowstone is a very large area, about 100 km by 90 km in area.</a:t>
            </a:r>
            <a:r>
              <a:rPr lang="en-US" baseline="0" dirty="0" smtClean="0"/>
              <a:t>  And most of the land, including most of the thermal areas (shown on this map in red), is rugged, inaccessible, and sometimes dangerous (think grizzly bears!).  So, it’s not feasible to regularly monitor all of these things using field-based instruments.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Fortunately, one of the important things to monitor (surface thermal activity) is something that can be measured remotely (from aircraft or space craft) using thermal infrared imaging technology.  So, o</a:t>
            </a:r>
            <a:r>
              <a:rPr lang="en-US" dirty="0" smtClean="0"/>
              <a:t>ne solution is to use satellite</a:t>
            </a:r>
            <a:r>
              <a:rPr lang="en-US" baseline="0" dirty="0" smtClean="0"/>
              <a:t>-based remote sensing tools to observe and measure the surface thermal characteristics.</a:t>
            </a:r>
            <a:endParaRPr lang="en-US" dirty="0"/>
          </a:p>
        </p:txBody>
      </p:sp>
      <p:sp>
        <p:nvSpPr>
          <p:cNvPr id="4" name="Slide Number Placeholder 3"/>
          <p:cNvSpPr>
            <a:spLocks noGrp="1"/>
          </p:cNvSpPr>
          <p:nvPr>
            <p:ph type="sldNum" sz="quarter" idx="10"/>
          </p:nvPr>
        </p:nvSpPr>
        <p:spPr/>
        <p:txBody>
          <a:bodyPr/>
          <a:lstStyle/>
          <a:p>
            <a:fld id="{11693363-2C3E-47C5-A79A-52A7620D877C}" type="slidenum">
              <a:rPr lang="en-US" smtClean="0"/>
              <a:t>4</a:t>
            </a:fld>
            <a:endParaRPr lang="en-US"/>
          </a:p>
        </p:txBody>
      </p:sp>
    </p:spTree>
    <p:extLst>
      <p:ext uri="{BB962C8B-B14F-4D97-AF65-F5344CB8AC3E}">
        <p14:creationId xmlns:p14="http://schemas.microsoft.com/office/powerpoint/2010/main" val="206703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have been</a:t>
            </a:r>
            <a:r>
              <a:rPr lang="en-US" baseline="0" dirty="0" smtClean="0"/>
              <a:t> using thermal infrared (TIR) images from the Advanced </a:t>
            </a:r>
            <a:r>
              <a:rPr lang="en-US" baseline="0" dirty="0" err="1" smtClean="0"/>
              <a:t>Spaceborne</a:t>
            </a:r>
            <a:r>
              <a:rPr lang="en-US" baseline="0" dirty="0" smtClean="0"/>
              <a:t> Thermal Emission and Reflection Radiometer (ASTER).</a:t>
            </a:r>
          </a:p>
          <a:p>
            <a:r>
              <a:rPr lang="en-US" baseline="0" dirty="0" smtClean="0"/>
              <a:t>Thank you to NASA and JPL for providing these data for free!</a:t>
            </a:r>
          </a:p>
          <a:p>
            <a:r>
              <a:rPr lang="en-US" baseline="0" dirty="0" smtClean="0"/>
              <a:t>By TIR, I mean electromagnetic radiation with wavelengths between about 8 and 12 microns.</a:t>
            </a:r>
          </a:p>
          <a:p>
            <a:r>
              <a:rPr lang="en-US" baseline="0" dirty="0" smtClean="0"/>
              <a:t>ASTER TIR data have 90-m pixels, and in this ASTER image, acquired at night in May, 2012.  Bright pixels are warmer and dark pixels are colder.  In May, normal nighttime surface temperatures in Yellowstone are about -0 </a:t>
            </a:r>
            <a:r>
              <a:rPr lang="en-US" sz="1200" kern="1200" dirty="0" smtClean="0">
                <a:solidFill>
                  <a:schemeClr val="tx1"/>
                </a:solidFill>
                <a:effectLst/>
                <a:latin typeface="+mn-lt"/>
                <a:ea typeface="+mn-ea"/>
                <a:cs typeface="+mn-cs"/>
              </a:rPr>
              <a:t>°</a:t>
            </a:r>
            <a:r>
              <a:rPr lang="en-US" baseline="0" dirty="0" smtClean="0"/>
              <a:t>C (freezing), and the thermal areas (point to them) have pixel temperatures that range from 10 – 40 C above the background.  Here is Yellowstone Lake - it is dark because in May it is still frozen – covered in ice.  And here are the two thermal areas that I focused on: Sulfur Hills and Turbid Lake, each about 700 m across.  Sulfur Hills is an area with hundreds of small boiling gas vents where dry, sulfur-rich gases are coming out at about 93 </a:t>
            </a:r>
            <a:r>
              <a:rPr lang="en-US" sz="1200" kern="1200" dirty="0" smtClean="0">
                <a:solidFill>
                  <a:schemeClr val="tx1"/>
                </a:solidFill>
                <a:effectLst/>
                <a:latin typeface="+mn-lt"/>
                <a:ea typeface="+mn-ea"/>
                <a:cs typeface="+mn-cs"/>
              </a:rPr>
              <a:t>°</a:t>
            </a:r>
            <a:r>
              <a:rPr lang="en-US" baseline="0" dirty="0" smtClean="0"/>
              <a:t>C (which is the boiling temperature at elevations in Yellowstone).  Turbid Lake is an old explosion crater filled with water that is kept warm by underwater vents.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693363-2C3E-47C5-A79A-52A7620D877C}" type="slidenum">
              <a:rPr lang="en-US" smtClean="0"/>
              <a:t>5</a:t>
            </a:fld>
            <a:endParaRPr lang="en-US"/>
          </a:p>
        </p:txBody>
      </p:sp>
    </p:spTree>
    <p:extLst>
      <p:ext uri="{BB962C8B-B14F-4D97-AF65-F5344CB8AC3E}">
        <p14:creationId xmlns:p14="http://schemas.microsoft.com/office/powerpoint/2010/main" val="348756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energy that is measured </a:t>
            </a:r>
            <a:r>
              <a:rPr lang="en-US" baseline="0" dirty="0" smtClean="0"/>
              <a:t>radiating from the surface is primarily a function of the surface temperature.  So these data can be used to measure surface temperature and make surface temperature maps.  But another important value to measure is radiant heat flux (measured in W/m</a:t>
            </a:r>
            <a:r>
              <a:rPr lang="en-US" baseline="30000" dirty="0" smtClean="0"/>
              <a:t>2</a:t>
            </a:r>
            <a:r>
              <a:rPr lang="en-US" baseline="0" dirty="0" smtClean="0"/>
              <a:t>).  This can be calculated from surface temperature using the </a:t>
            </a:r>
            <a:r>
              <a:rPr lang="en-US" sz="1200" b="0" i="0" kern="1200" dirty="0" smtClean="0">
                <a:solidFill>
                  <a:schemeClr val="tx1"/>
                </a:solidFill>
                <a:effectLst/>
                <a:latin typeface="+mn-lt"/>
                <a:ea typeface="+mn-ea"/>
                <a:cs typeface="+mn-cs"/>
              </a:rPr>
              <a:t>Stefan–Boltzmann law </a:t>
            </a:r>
            <a:r>
              <a:rPr lang="en-US" baseline="0" dirty="0" smtClean="0"/>
              <a:t>(Heat Flux = sigma * emissivity * T</a:t>
            </a:r>
            <a:r>
              <a:rPr lang="en-US" baseline="30000" dirty="0" smtClean="0"/>
              <a:t>4</a:t>
            </a:r>
            <a:r>
              <a:rPr lang="en-US" baseline="0" dirty="0" smtClean="0"/>
              <a:t>).</a:t>
            </a:r>
          </a:p>
          <a:p>
            <a:endParaRPr lang="en-US" dirty="0" smtClean="0"/>
          </a:p>
          <a:p>
            <a:r>
              <a:rPr lang="en-US" dirty="0" smtClean="0"/>
              <a:t>Now some of the heat radiating from the surface</a:t>
            </a:r>
            <a:r>
              <a:rPr lang="en-US" baseline="0" dirty="0" smtClean="0"/>
              <a:t> is due to absorbed sunlight and some of it is geothermal (coming from underneath).  To isolate just the geothermal part, I calculated the heat flux from the thermal areas and subtracted the heat flux from a nearby, non-thermal background area.  </a:t>
            </a:r>
            <a:endParaRPr lang="en-US" dirty="0"/>
          </a:p>
        </p:txBody>
      </p:sp>
      <p:sp>
        <p:nvSpPr>
          <p:cNvPr id="4" name="Slide Number Placeholder 3"/>
          <p:cNvSpPr>
            <a:spLocks noGrp="1"/>
          </p:cNvSpPr>
          <p:nvPr>
            <p:ph type="sldNum" sz="quarter" idx="10"/>
          </p:nvPr>
        </p:nvSpPr>
        <p:spPr/>
        <p:txBody>
          <a:bodyPr/>
          <a:lstStyle/>
          <a:p>
            <a:fld id="{11693363-2C3E-47C5-A79A-52A7620D877C}" type="slidenum">
              <a:rPr lang="en-US" smtClean="0"/>
              <a:t>6</a:t>
            </a:fld>
            <a:endParaRPr lang="en-US"/>
          </a:p>
        </p:txBody>
      </p:sp>
    </p:spTree>
    <p:extLst>
      <p:ext uri="{BB962C8B-B14F-4D97-AF65-F5344CB8AC3E}">
        <p14:creationId xmlns:p14="http://schemas.microsoft.com/office/powerpoint/2010/main" val="187571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a:t>
            </a:r>
            <a:r>
              <a:rPr lang="en-US" baseline="0" dirty="0" smtClean="0"/>
              <a:t> are the results.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1693363-2C3E-47C5-A79A-52A7620D877C}" type="slidenum">
              <a:rPr lang="en-US" smtClean="0"/>
              <a:t>7</a:t>
            </a:fld>
            <a:endParaRPr lang="en-US"/>
          </a:p>
        </p:txBody>
      </p:sp>
    </p:spTree>
    <p:extLst>
      <p:ext uri="{BB962C8B-B14F-4D97-AF65-F5344CB8AC3E}">
        <p14:creationId xmlns:p14="http://schemas.microsoft.com/office/powerpoint/2010/main" val="187571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Daytime observations are more difficult to interpret due</a:t>
            </a:r>
            <a:r>
              <a:rPr lang="en-US" baseline="0" dirty="0" smtClean="0"/>
              <a:t> to </a:t>
            </a:r>
            <a:endParaRPr lang="en-US" dirty="0"/>
          </a:p>
        </p:txBody>
      </p:sp>
      <p:sp>
        <p:nvSpPr>
          <p:cNvPr id="4" name="Slide Number Placeholder 3"/>
          <p:cNvSpPr>
            <a:spLocks noGrp="1"/>
          </p:cNvSpPr>
          <p:nvPr>
            <p:ph type="sldNum" sz="quarter" idx="10"/>
          </p:nvPr>
        </p:nvSpPr>
        <p:spPr/>
        <p:txBody>
          <a:bodyPr/>
          <a:lstStyle/>
          <a:p>
            <a:fld id="{11693363-2C3E-47C5-A79A-52A7620D877C}" type="slidenum">
              <a:rPr lang="en-US" smtClean="0"/>
              <a:t>8</a:t>
            </a:fld>
            <a:endParaRPr lang="en-US"/>
          </a:p>
        </p:txBody>
      </p:sp>
    </p:spTree>
    <p:extLst>
      <p:ext uri="{BB962C8B-B14F-4D97-AF65-F5344CB8AC3E}">
        <p14:creationId xmlns:p14="http://schemas.microsoft.com/office/powerpoint/2010/main" val="167335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052645B-7739-415F-9C26-03B1FC43A7CE}" type="datetimeFigureOut">
              <a:rPr lang="en-US" smtClean="0"/>
              <a:t>4/1/2014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6229CE2-6339-4EE7-9F19-8706560663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2645B-7739-415F-9C26-03B1FC43A7CE}"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9CE2-6339-4EE7-9F19-8706560663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2645B-7739-415F-9C26-03B1FC43A7CE}"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9CE2-6339-4EE7-9F19-8706560663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2645B-7739-415F-9C26-03B1FC43A7CE}"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9CE2-6339-4EE7-9F19-8706560663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52645B-7739-415F-9C26-03B1FC43A7CE}"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9CE2-6339-4EE7-9F19-87065606630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52645B-7739-415F-9C26-03B1FC43A7CE}"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29CE2-6339-4EE7-9F19-8706560663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052645B-7739-415F-9C26-03B1FC43A7CE}" type="datetimeFigureOut">
              <a:rPr lang="en-US" smtClean="0"/>
              <a:t>4/1/2014</a:t>
            </a:fld>
            <a:endParaRPr lang="en-US"/>
          </a:p>
        </p:txBody>
      </p:sp>
      <p:sp>
        <p:nvSpPr>
          <p:cNvPr id="27" name="Slide Number Placeholder 26"/>
          <p:cNvSpPr>
            <a:spLocks noGrp="1"/>
          </p:cNvSpPr>
          <p:nvPr>
            <p:ph type="sldNum" sz="quarter" idx="11"/>
          </p:nvPr>
        </p:nvSpPr>
        <p:spPr/>
        <p:txBody>
          <a:bodyPr rtlCol="0"/>
          <a:lstStyle/>
          <a:p>
            <a:fld id="{26229CE2-6339-4EE7-9F19-87065606630F}"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052645B-7739-415F-9C26-03B1FC43A7CE}" type="datetimeFigureOut">
              <a:rPr lang="en-US" smtClean="0"/>
              <a:t>4/1/2014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6229CE2-6339-4EE7-9F19-8706560663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2645B-7739-415F-9C26-03B1FC43A7CE}" type="datetimeFigureOut">
              <a:rPr lang="en-US" smtClean="0"/>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29CE2-6339-4EE7-9F19-8706560663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52645B-7739-415F-9C26-03B1FC43A7CE}"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29CE2-6339-4EE7-9F19-8706560663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52645B-7739-415F-9C26-03B1FC43A7CE}"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29CE2-6339-4EE7-9F19-8706560663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052645B-7739-415F-9C26-03B1FC43A7CE}" type="datetimeFigureOut">
              <a:rPr lang="en-US" smtClean="0"/>
              <a:t>4/1/2014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6229CE2-6339-4EE7-9F19-8706560663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458200" cy="2119312"/>
          </a:xfrm>
        </p:spPr>
        <p:txBody>
          <a:bodyPr>
            <a:normAutofit fontScale="90000"/>
          </a:bodyPr>
          <a:lstStyle/>
          <a:p>
            <a:pPr algn="l"/>
            <a:r>
              <a:rPr lang="en-US" dirty="0" smtClean="0">
                <a:latin typeface="Arial" panose="020B0604020202020204" pitchFamily="34" charset="0"/>
                <a:cs typeface="Arial" panose="020B0604020202020204" pitchFamily="34" charset="0"/>
              </a:rPr>
              <a:t>Studying Thermal Activity in Yellowstone using Satellite-based Thermal Infrared Remote Sensing</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981200" y="4191000"/>
            <a:ext cx="5410200" cy="1371600"/>
          </a:xfrm>
        </p:spPr>
        <p:txBody>
          <a:bodyPr>
            <a:normAutofit fontScale="92500"/>
          </a:bodyPr>
          <a:lstStyle/>
          <a:p>
            <a:pPr marL="109728" indent="0">
              <a:buNone/>
            </a:pPr>
            <a:r>
              <a:rPr lang="en-US" sz="3000" b="1" dirty="0" smtClean="0">
                <a:solidFill>
                  <a:schemeClr val="tx1"/>
                </a:solidFill>
                <a:latin typeface="Arial" panose="020B0604020202020204" pitchFamily="34" charset="0"/>
                <a:cs typeface="Arial" panose="020B0604020202020204" pitchFamily="34" charset="0"/>
              </a:rPr>
              <a:t>Dane Henderson</a:t>
            </a:r>
            <a:r>
              <a:rPr lang="en-US" sz="3000" dirty="0" smtClean="0">
                <a:solidFill>
                  <a:schemeClr val="tx1"/>
                </a:solidFill>
                <a:latin typeface="Arial" panose="020B0604020202020204" pitchFamily="34" charset="0"/>
                <a:cs typeface="Arial" panose="020B0604020202020204" pitchFamily="34" charset="0"/>
              </a:rPr>
              <a:t> (NAU)</a:t>
            </a:r>
          </a:p>
          <a:p>
            <a:pPr marL="109728" indent="0">
              <a:buNone/>
            </a:pPr>
            <a:endParaRPr lang="en-US" sz="3000" dirty="0" smtClean="0">
              <a:solidFill>
                <a:schemeClr val="tx1"/>
              </a:solidFill>
              <a:latin typeface="Arial" panose="020B0604020202020204" pitchFamily="34" charset="0"/>
              <a:cs typeface="Arial" panose="020B0604020202020204" pitchFamily="34" charset="0"/>
            </a:endParaRPr>
          </a:p>
          <a:p>
            <a:pPr marL="109728" indent="0">
              <a:buNone/>
            </a:pPr>
            <a:r>
              <a:rPr lang="en-US" sz="2400" dirty="0" smtClean="0">
                <a:solidFill>
                  <a:schemeClr val="tx1"/>
                </a:solidFill>
                <a:latin typeface="Arial" panose="020B0604020202020204" pitchFamily="34" charset="0"/>
                <a:cs typeface="Arial" panose="020B0604020202020204" pitchFamily="34" charset="0"/>
              </a:rPr>
              <a:t>Mentor: R. Greg Vaughan (USGS / NAU)</a:t>
            </a:r>
          </a:p>
        </p:txBody>
      </p:sp>
      <p:pic>
        <p:nvPicPr>
          <p:cNvPr id="1026" name="Picture 2" descr="https://fbcdn-profile-a.akamaihd.net/hprofile-ak-frc1/t5/372809_324969517524964_200855984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685" y="4343400"/>
            <a:ext cx="1714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thumb/9/93/Northern_Arizona_University_Logo.svg/204px-Northern_Arizona_University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43400"/>
            <a:ext cx="1312018" cy="2231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scweb.wr.usgs.gov/share/mooney/USGS_green.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200400" y="5634316"/>
            <a:ext cx="2667000" cy="98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2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6096000" cy="1143000"/>
          </a:xfrm>
        </p:spPr>
        <p:txBody>
          <a:bodyPr>
            <a:normAutofit fontScale="90000"/>
          </a:bodyPr>
          <a:lstStyle/>
          <a:p>
            <a:r>
              <a:rPr lang="en-US" dirty="0" smtClean="0"/>
              <a:t>Yellowstone National Park Geothermal Area</a:t>
            </a:r>
            <a:endParaRPr lang="en-US" dirty="0"/>
          </a:p>
        </p:txBody>
      </p:sp>
      <p:sp>
        <p:nvSpPr>
          <p:cNvPr id="3" name="Content Placeholder 2"/>
          <p:cNvSpPr>
            <a:spLocks noGrp="1"/>
          </p:cNvSpPr>
          <p:nvPr>
            <p:ph idx="4294967295"/>
          </p:nvPr>
        </p:nvSpPr>
        <p:spPr>
          <a:xfrm>
            <a:off x="4419600" y="1905000"/>
            <a:ext cx="4572000" cy="4516438"/>
          </a:xfrm>
          <a:solidFill>
            <a:schemeClr val="bg1"/>
          </a:solidFill>
        </p:spPr>
        <p:txBody>
          <a:bodyPr>
            <a:normAutofit/>
          </a:bodyPr>
          <a:lstStyle/>
          <a:p>
            <a:pPr>
              <a:lnSpc>
                <a:spcPct val="110000"/>
              </a:lnSpc>
              <a:spcBef>
                <a:spcPts val="0"/>
              </a:spcBef>
            </a:pPr>
            <a:r>
              <a:rPr lang="en-US" sz="2400" dirty="0" smtClean="0">
                <a:latin typeface="Arial" panose="020B0604020202020204" pitchFamily="34" charset="0"/>
                <a:cs typeface="Arial" panose="020B0604020202020204" pitchFamily="34" charset="0"/>
              </a:rPr>
              <a:t>World’s largest geothermal area </a:t>
            </a:r>
          </a:p>
          <a:p>
            <a:pPr>
              <a:lnSpc>
                <a:spcPct val="110000"/>
              </a:lnSpc>
              <a:spcBef>
                <a:spcPts val="0"/>
              </a:spcBef>
            </a:pPr>
            <a:endParaRPr lang="en-US" sz="2400" dirty="0" smtClean="0">
              <a:latin typeface="Arial" panose="020B0604020202020204" pitchFamily="34" charset="0"/>
              <a:cs typeface="Arial" panose="020B0604020202020204" pitchFamily="34" charset="0"/>
            </a:endParaRPr>
          </a:p>
          <a:p>
            <a:pPr>
              <a:lnSpc>
                <a:spcPct val="110000"/>
              </a:lnSpc>
              <a:spcBef>
                <a:spcPts val="0"/>
              </a:spcBef>
            </a:pPr>
            <a:r>
              <a:rPr lang="en-US" sz="2400" dirty="0" smtClean="0">
                <a:latin typeface="Arial" panose="020B0604020202020204" pitchFamily="34" charset="0"/>
                <a:cs typeface="Arial" panose="020B0604020202020204" pitchFamily="34" charset="0"/>
              </a:rPr>
              <a:t>Potentially active volcano </a:t>
            </a:r>
          </a:p>
          <a:p>
            <a:pPr>
              <a:lnSpc>
                <a:spcPct val="110000"/>
              </a:lnSpc>
              <a:spcBef>
                <a:spcPts val="0"/>
              </a:spcBef>
            </a:pPr>
            <a:endParaRPr lang="en-US" sz="2400" dirty="0" smtClean="0">
              <a:latin typeface="Arial" panose="020B0604020202020204" pitchFamily="34" charset="0"/>
              <a:cs typeface="Arial" panose="020B0604020202020204" pitchFamily="34" charset="0"/>
            </a:endParaRPr>
          </a:p>
          <a:p>
            <a:pPr>
              <a:lnSpc>
                <a:spcPct val="110000"/>
              </a:lnSpc>
              <a:spcBef>
                <a:spcPts val="0"/>
              </a:spcBef>
            </a:pPr>
            <a:r>
              <a:rPr lang="en-US" sz="2400" dirty="0" smtClean="0">
                <a:latin typeface="Arial" panose="020B0604020202020204" pitchFamily="34" charset="0"/>
                <a:cs typeface="Arial" panose="020B0604020202020204" pitchFamily="34" charset="0"/>
              </a:rPr>
              <a:t>Geologic activity is monitored for Park development, visitor safety, and to assess future volcanic potential</a:t>
            </a: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96" t="22436" r="8885" b="16622"/>
          <a:stretch/>
        </p:blipFill>
        <p:spPr bwMode="auto">
          <a:xfrm>
            <a:off x="152400" y="4624325"/>
            <a:ext cx="3352800" cy="213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missstep.org/wp-content/uploads/2012/07/old-faithfu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0025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5270" y="5105400"/>
            <a:ext cx="1524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706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95266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 Box 13"/>
          <p:cNvSpPr txBox="1">
            <a:spLocks noChangeArrowheads="1"/>
          </p:cNvSpPr>
          <p:nvPr/>
        </p:nvSpPr>
        <p:spPr bwMode="auto">
          <a:xfrm>
            <a:off x="6568735" y="1013936"/>
            <a:ext cx="2288561" cy="7386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20700" indent="-5207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l" eaLnBrk="1" hangingPunct="1"/>
            <a:r>
              <a:rPr lang="en-US" altLang="en-US" sz="1400" b="1" u="sng" dirty="0"/>
              <a:t>Thermal Area Maps </a:t>
            </a:r>
          </a:p>
          <a:p>
            <a:pPr algn="l" eaLnBrk="1" hangingPunct="1"/>
            <a:r>
              <a:rPr lang="en-US" altLang="en-US" sz="1400" dirty="0" smtClean="0"/>
              <a:t>     Lakes</a:t>
            </a:r>
            <a:endParaRPr lang="en-US" altLang="en-US" sz="1400" dirty="0"/>
          </a:p>
          <a:p>
            <a:pPr algn="l" eaLnBrk="1" hangingPunct="1"/>
            <a:r>
              <a:rPr lang="en-US" altLang="en-US" sz="1400" dirty="0" smtClean="0"/>
              <a:t>     Thermal Areas</a:t>
            </a:r>
          </a:p>
        </p:txBody>
      </p:sp>
      <p:sp>
        <p:nvSpPr>
          <p:cNvPr id="3" name="Content Placeholder 2"/>
          <p:cNvSpPr>
            <a:spLocks noGrp="1"/>
          </p:cNvSpPr>
          <p:nvPr>
            <p:ph idx="4294967295"/>
          </p:nvPr>
        </p:nvSpPr>
        <p:spPr>
          <a:xfrm>
            <a:off x="0" y="2133600"/>
            <a:ext cx="4114800" cy="4338596"/>
          </a:xfrm>
        </p:spPr>
        <p:txBody>
          <a:bodyPr>
            <a:normAutofit/>
          </a:bodyPr>
          <a:lstStyle/>
          <a:p>
            <a:pPr>
              <a:spcBef>
                <a:spcPts val="0"/>
              </a:spcBef>
            </a:pPr>
            <a:r>
              <a:rPr lang="en-US" b="1" dirty="0" smtClean="0">
                <a:latin typeface="Arial" panose="020B0604020202020204" pitchFamily="34" charset="0"/>
                <a:cs typeface="Arial" panose="020B0604020202020204" pitchFamily="34" charset="0"/>
              </a:rPr>
              <a:t>Volcano Monitoring</a:t>
            </a:r>
          </a:p>
          <a:p>
            <a:pPr marL="925830" lvl="1" indent="-514350">
              <a:spcBef>
                <a:spcPts val="0"/>
              </a:spcBef>
              <a:buFont typeface="+mj-lt"/>
              <a:buAutoNum type="arabicPeriod"/>
            </a:pPr>
            <a:r>
              <a:rPr lang="en-US" sz="2800" dirty="0" smtClean="0">
                <a:solidFill>
                  <a:schemeClr val="tx1"/>
                </a:solidFill>
                <a:latin typeface="Arial" panose="020B0604020202020204" pitchFamily="34" charset="0"/>
                <a:cs typeface="Arial" panose="020B0604020202020204" pitchFamily="34" charset="0"/>
              </a:rPr>
              <a:t>Earthquakes</a:t>
            </a:r>
          </a:p>
          <a:p>
            <a:pPr marL="925830" lvl="1" indent="-514350">
              <a:spcBef>
                <a:spcPts val="0"/>
              </a:spcBef>
              <a:buFont typeface="+mj-lt"/>
              <a:buAutoNum type="arabicPeriod"/>
            </a:pPr>
            <a:r>
              <a:rPr lang="en-US" sz="2800" dirty="0" smtClean="0">
                <a:solidFill>
                  <a:schemeClr val="tx1"/>
                </a:solidFill>
                <a:latin typeface="Arial" panose="020B0604020202020204" pitchFamily="34" charset="0"/>
                <a:cs typeface="Arial" panose="020B0604020202020204" pitchFamily="34" charset="0"/>
              </a:rPr>
              <a:t>Ground Deformation</a:t>
            </a:r>
          </a:p>
          <a:p>
            <a:pPr marL="925830" lvl="1" indent="-514350">
              <a:spcBef>
                <a:spcPts val="0"/>
              </a:spcBef>
              <a:buFont typeface="+mj-lt"/>
              <a:buAutoNum type="arabicPeriod"/>
            </a:pPr>
            <a:r>
              <a:rPr lang="en-US" sz="2800" dirty="0" smtClean="0">
                <a:solidFill>
                  <a:schemeClr val="tx1"/>
                </a:solidFill>
                <a:latin typeface="Arial" panose="020B0604020202020204" pitchFamily="34" charset="0"/>
                <a:cs typeface="Arial" panose="020B0604020202020204" pitchFamily="34" charset="0"/>
              </a:rPr>
              <a:t>Gases / water chemistry</a:t>
            </a:r>
          </a:p>
          <a:p>
            <a:pPr marL="925830" lvl="1" indent="-514350">
              <a:spcBef>
                <a:spcPts val="0"/>
              </a:spcBef>
              <a:buFont typeface="+mj-lt"/>
              <a:buAutoNum type="arabicPeriod"/>
            </a:pPr>
            <a:r>
              <a:rPr lang="en-US" sz="2800" b="1" dirty="0" smtClean="0">
                <a:solidFill>
                  <a:srgbClr val="FF0000"/>
                </a:solidFill>
                <a:latin typeface="Arial" panose="020B0604020202020204" pitchFamily="34" charset="0"/>
                <a:cs typeface="Arial" panose="020B0604020202020204" pitchFamily="34" charset="0"/>
              </a:rPr>
              <a:t>Thermal Characteristics</a:t>
            </a:r>
          </a:p>
          <a:p>
            <a:pPr marL="688975" lvl="2" indent="0">
              <a:spcBef>
                <a:spcPts val="0"/>
              </a:spcBef>
              <a:buNone/>
            </a:pPr>
            <a:r>
              <a:rPr lang="en-US" b="1" dirty="0" smtClean="0">
                <a:solidFill>
                  <a:srgbClr val="FF0000"/>
                </a:solidFill>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(temperature 		      and heat flux)</a:t>
            </a:r>
            <a:endParaRPr lang="en-US" dirty="0">
              <a:solidFill>
                <a:srgbClr val="FF0000"/>
              </a:solidFill>
              <a:latin typeface="Arial" panose="020B0604020202020204" pitchFamily="34" charset="0"/>
              <a:cs typeface="Arial" panose="020B0604020202020204" pitchFamily="34" charset="0"/>
            </a:endParaRPr>
          </a:p>
        </p:txBody>
      </p:sp>
      <p:sp>
        <p:nvSpPr>
          <p:cNvPr id="6" name="Title 1"/>
          <p:cNvSpPr txBox="1">
            <a:spLocks/>
          </p:cNvSpPr>
          <p:nvPr/>
        </p:nvSpPr>
        <p:spPr>
          <a:xfrm>
            <a:off x="457200" y="685800"/>
            <a:ext cx="5715000" cy="1143000"/>
          </a:xfrm>
          <a:prstGeom prst="rect">
            <a:avLst/>
          </a:prstGeom>
        </p:spPr>
        <p:txBody>
          <a:bodyPr vert="horz" anchor="ctr">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Yellowstone National Park Geothermal Area</a:t>
            </a:r>
            <a:endParaRPr lang="en-US" dirty="0"/>
          </a:p>
        </p:txBody>
      </p:sp>
      <p:grpSp>
        <p:nvGrpSpPr>
          <p:cNvPr id="18" name="Group 8"/>
          <p:cNvGrpSpPr>
            <a:grpSpLocks/>
          </p:cNvGrpSpPr>
          <p:nvPr/>
        </p:nvGrpSpPr>
        <p:grpSpPr bwMode="auto">
          <a:xfrm>
            <a:off x="7543800" y="5867400"/>
            <a:ext cx="1416050" cy="714375"/>
            <a:chOff x="2144" y="3820"/>
            <a:chExt cx="892" cy="450"/>
          </a:xfrm>
        </p:grpSpPr>
        <p:sp>
          <p:nvSpPr>
            <p:cNvPr id="19" name="Rectangle 9"/>
            <p:cNvSpPr>
              <a:spLocks noChangeArrowheads="1"/>
            </p:cNvSpPr>
            <p:nvPr/>
          </p:nvSpPr>
          <p:spPr bwMode="auto">
            <a:xfrm>
              <a:off x="2178" y="3854"/>
              <a:ext cx="858" cy="4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a:p>
          </p:txBody>
        </p:sp>
        <p:sp>
          <p:nvSpPr>
            <p:cNvPr id="20" name="Line 10"/>
            <p:cNvSpPr>
              <a:spLocks noChangeShapeType="1"/>
            </p:cNvSpPr>
            <p:nvPr/>
          </p:nvSpPr>
          <p:spPr bwMode="auto">
            <a:xfrm>
              <a:off x="2224" y="3960"/>
              <a:ext cx="534" cy="4"/>
            </a:xfrm>
            <a:prstGeom prst="line">
              <a:avLst/>
            </a:prstGeom>
            <a:noFill/>
            <a:ln w="9525">
              <a:solidFill>
                <a:srgbClr val="0033CC"/>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1"/>
            <p:cNvSpPr>
              <a:spLocks noChangeShapeType="1"/>
            </p:cNvSpPr>
            <p:nvPr/>
          </p:nvSpPr>
          <p:spPr bwMode="auto">
            <a:xfrm>
              <a:off x="2218" y="4215"/>
              <a:ext cx="342" cy="1"/>
            </a:xfrm>
            <a:prstGeom prst="line">
              <a:avLst/>
            </a:prstGeom>
            <a:noFill/>
            <a:ln w="9525">
              <a:solidFill>
                <a:srgbClr val="0033CC"/>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12"/>
            <p:cNvSpPr txBox="1">
              <a:spLocks noChangeArrowheads="1"/>
            </p:cNvSpPr>
            <p:nvPr/>
          </p:nvSpPr>
          <p:spPr bwMode="auto">
            <a:xfrm>
              <a:off x="2144" y="382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a:solidFill>
                    <a:srgbClr val="0000FF"/>
                  </a:solidFill>
                </a:rPr>
                <a:t>0</a:t>
              </a:r>
            </a:p>
          </p:txBody>
        </p:sp>
        <p:sp>
          <p:nvSpPr>
            <p:cNvPr id="23" name="Text Box 13"/>
            <p:cNvSpPr txBox="1">
              <a:spLocks noChangeArrowheads="1"/>
            </p:cNvSpPr>
            <p:nvPr/>
          </p:nvSpPr>
          <p:spPr bwMode="auto">
            <a:xfrm>
              <a:off x="2659" y="3830"/>
              <a:ext cx="3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a:solidFill>
                    <a:srgbClr val="0000FF"/>
                  </a:solidFill>
                </a:rPr>
                <a:t>10 mi</a:t>
              </a:r>
            </a:p>
          </p:txBody>
        </p:sp>
        <p:sp>
          <p:nvSpPr>
            <p:cNvPr id="24" name="Text Box 14"/>
            <p:cNvSpPr txBox="1">
              <a:spLocks noChangeArrowheads="1"/>
            </p:cNvSpPr>
            <p:nvPr/>
          </p:nvSpPr>
          <p:spPr bwMode="auto">
            <a:xfrm>
              <a:off x="2144" y="407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a:solidFill>
                    <a:srgbClr val="0000FF"/>
                  </a:solidFill>
                </a:rPr>
                <a:t>0</a:t>
              </a:r>
            </a:p>
          </p:txBody>
        </p:sp>
        <p:sp>
          <p:nvSpPr>
            <p:cNvPr id="25" name="Text Box 15"/>
            <p:cNvSpPr txBox="1">
              <a:spLocks noChangeArrowheads="1"/>
            </p:cNvSpPr>
            <p:nvPr/>
          </p:nvSpPr>
          <p:spPr bwMode="auto">
            <a:xfrm>
              <a:off x="2457" y="4068"/>
              <a:ext cx="33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dirty="0">
                  <a:solidFill>
                    <a:srgbClr val="0000FF"/>
                  </a:solidFill>
                </a:rPr>
                <a:t>10 km</a:t>
              </a:r>
            </a:p>
          </p:txBody>
        </p:sp>
      </p:grpSp>
      <p:pic>
        <p:nvPicPr>
          <p:cNvPr id="26" name="Picture 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309" t="81669" r="4778" b="5526"/>
          <a:stretch/>
        </p:blipFill>
        <p:spPr bwMode="auto">
          <a:xfrm>
            <a:off x="8610600" y="6172200"/>
            <a:ext cx="349250" cy="59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14"/>
          <p:cNvSpPr>
            <a:spLocks noChangeArrowheads="1"/>
          </p:cNvSpPr>
          <p:nvPr/>
        </p:nvSpPr>
        <p:spPr bwMode="auto">
          <a:xfrm>
            <a:off x="6629400" y="1318736"/>
            <a:ext cx="228600" cy="152400"/>
          </a:xfrm>
          <a:prstGeom prst="rect">
            <a:avLst/>
          </a:prstGeom>
          <a:solidFill>
            <a:srgbClr val="8CD2D7"/>
          </a:solidFill>
          <a:ln w="9525">
            <a:noFill/>
            <a:miter lim="800000"/>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29" name="Rectangle 16"/>
          <p:cNvSpPr>
            <a:spLocks noChangeArrowheads="1"/>
          </p:cNvSpPr>
          <p:nvPr/>
        </p:nvSpPr>
        <p:spPr bwMode="auto">
          <a:xfrm>
            <a:off x="6629400" y="1517174"/>
            <a:ext cx="228600" cy="152400"/>
          </a:xfrm>
          <a:prstGeom prst="rect">
            <a:avLst/>
          </a:prstGeom>
          <a:solidFill>
            <a:srgbClr val="FF0000"/>
          </a:solidFill>
          <a:ln>
            <a:noFill/>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2" name="TextBox 1"/>
          <p:cNvSpPr txBox="1"/>
          <p:nvPr/>
        </p:nvSpPr>
        <p:spPr>
          <a:xfrm>
            <a:off x="7502319" y="2514600"/>
            <a:ext cx="1260681" cy="523220"/>
          </a:xfrm>
          <a:prstGeom prst="rect">
            <a:avLst/>
          </a:prstGeom>
          <a:noFill/>
        </p:spPr>
        <p:txBody>
          <a:bodyPr wrap="square" rtlCol="0">
            <a:spAutoFit/>
          </a:bodyPr>
          <a:lstStyle/>
          <a:p>
            <a:r>
              <a:rPr lang="en-US" sz="1400" dirty="0" smtClean="0">
                <a:latin typeface="+mj-lt"/>
              </a:rPr>
              <a:t>Yellowstone Caldera</a:t>
            </a:r>
            <a:endParaRPr lang="en-US" sz="1400" dirty="0">
              <a:latin typeface="+mj-lt"/>
            </a:endParaRPr>
          </a:p>
        </p:txBody>
      </p:sp>
      <p:cxnSp>
        <p:nvCxnSpPr>
          <p:cNvPr id="7" name="Straight Arrow Connector 6"/>
          <p:cNvCxnSpPr/>
          <p:nvPr/>
        </p:nvCxnSpPr>
        <p:spPr>
          <a:xfrm flipH="1">
            <a:off x="7244862" y="2947821"/>
            <a:ext cx="342100" cy="3740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65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685800"/>
            <a:ext cx="6248400" cy="1143000"/>
          </a:xfrm>
          <a:prstGeom prst="rect">
            <a:avLst/>
          </a:prstGeom>
        </p:spPr>
        <p:txBody>
          <a:bodyPr vert="horz" anchor="ctr">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Yellowstone National Park Geothermal Area</a:t>
            </a:r>
            <a:endParaRPr lang="en-US" dirty="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95266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8"/>
          <p:cNvGrpSpPr>
            <a:grpSpLocks/>
          </p:cNvGrpSpPr>
          <p:nvPr/>
        </p:nvGrpSpPr>
        <p:grpSpPr bwMode="auto">
          <a:xfrm>
            <a:off x="7543800" y="5867400"/>
            <a:ext cx="1416050" cy="714375"/>
            <a:chOff x="2144" y="3820"/>
            <a:chExt cx="892" cy="450"/>
          </a:xfrm>
        </p:grpSpPr>
        <p:sp>
          <p:nvSpPr>
            <p:cNvPr id="8" name="Rectangle 9"/>
            <p:cNvSpPr>
              <a:spLocks noChangeArrowheads="1"/>
            </p:cNvSpPr>
            <p:nvPr/>
          </p:nvSpPr>
          <p:spPr bwMode="auto">
            <a:xfrm>
              <a:off x="2178" y="3854"/>
              <a:ext cx="858" cy="4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000"/>
            </a:p>
          </p:txBody>
        </p:sp>
        <p:sp>
          <p:nvSpPr>
            <p:cNvPr id="9" name="Line 10"/>
            <p:cNvSpPr>
              <a:spLocks noChangeShapeType="1"/>
            </p:cNvSpPr>
            <p:nvPr/>
          </p:nvSpPr>
          <p:spPr bwMode="auto">
            <a:xfrm>
              <a:off x="2224" y="3960"/>
              <a:ext cx="534" cy="4"/>
            </a:xfrm>
            <a:prstGeom prst="line">
              <a:avLst/>
            </a:prstGeom>
            <a:noFill/>
            <a:ln w="9525">
              <a:solidFill>
                <a:srgbClr val="0033CC"/>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
            <p:cNvSpPr>
              <a:spLocks noChangeShapeType="1"/>
            </p:cNvSpPr>
            <p:nvPr/>
          </p:nvSpPr>
          <p:spPr bwMode="auto">
            <a:xfrm>
              <a:off x="2218" y="4215"/>
              <a:ext cx="342" cy="1"/>
            </a:xfrm>
            <a:prstGeom prst="line">
              <a:avLst/>
            </a:prstGeom>
            <a:noFill/>
            <a:ln w="9525">
              <a:solidFill>
                <a:srgbClr val="0033CC"/>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12"/>
            <p:cNvSpPr txBox="1">
              <a:spLocks noChangeArrowheads="1"/>
            </p:cNvSpPr>
            <p:nvPr/>
          </p:nvSpPr>
          <p:spPr bwMode="auto">
            <a:xfrm>
              <a:off x="2144" y="382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a:solidFill>
                    <a:srgbClr val="0000FF"/>
                  </a:solidFill>
                </a:rPr>
                <a:t>0</a:t>
              </a:r>
            </a:p>
          </p:txBody>
        </p:sp>
        <p:sp>
          <p:nvSpPr>
            <p:cNvPr id="12" name="Text Box 13"/>
            <p:cNvSpPr txBox="1">
              <a:spLocks noChangeArrowheads="1"/>
            </p:cNvSpPr>
            <p:nvPr/>
          </p:nvSpPr>
          <p:spPr bwMode="auto">
            <a:xfrm>
              <a:off x="2659" y="3830"/>
              <a:ext cx="3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a:solidFill>
                    <a:srgbClr val="0000FF"/>
                  </a:solidFill>
                </a:rPr>
                <a:t>10 mi</a:t>
              </a:r>
            </a:p>
          </p:txBody>
        </p:sp>
        <p:sp>
          <p:nvSpPr>
            <p:cNvPr id="13" name="Text Box 14"/>
            <p:cNvSpPr txBox="1">
              <a:spLocks noChangeArrowheads="1"/>
            </p:cNvSpPr>
            <p:nvPr/>
          </p:nvSpPr>
          <p:spPr bwMode="auto">
            <a:xfrm>
              <a:off x="2144" y="407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a:solidFill>
                    <a:srgbClr val="0000FF"/>
                  </a:solidFill>
                </a:rPr>
                <a:t>0</a:t>
              </a:r>
            </a:p>
          </p:txBody>
        </p:sp>
        <p:sp>
          <p:nvSpPr>
            <p:cNvPr id="14" name="Text Box 15"/>
            <p:cNvSpPr txBox="1">
              <a:spLocks noChangeArrowheads="1"/>
            </p:cNvSpPr>
            <p:nvPr/>
          </p:nvSpPr>
          <p:spPr bwMode="auto">
            <a:xfrm>
              <a:off x="2457" y="4068"/>
              <a:ext cx="33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dirty="0">
                  <a:solidFill>
                    <a:srgbClr val="0000FF"/>
                  </a:solidFill>
                </a:rPr>
                <a:t>10 km</a:t>
              </a:r>
            </a:p>
          </p:txBody>
        </p:sp>
      </p:grpSp>
      <p:sp>
        <p:nvSpPr>
          <p:cNvPr id="16" name="Text Box 13"/>
          <p:cNvSpPr txBox="1">
            <a:spLocks noChangeArrowheads="1"/>
          </p:cNvSpPr>
          <p:nvPr/>
        </p:nvSpPr>
        <p:spPr bwMode="auto">
          <a:xfrm>
            <a:off x="6568735" y="1013936"/>
            <a:ext cx="2288561" cy="7386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20700" indent="-5207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l" eaLnBrk="1" hangingPunct="1"/>
            <a:r>
              <a:rPr lang="en-US" altLang="en-US" sz="1400" b="1" u="sng" dirty="0"/>
              <a:t>Thermal Area Maps </a:t>
            </a:r>
          </a:p>
          <a:p>
            <a:pPr algn="l" eaLnBrk="1" hangingPunct="1"/>
            <a:r>
              <a:rPr lang="en-US" altLang="en-US" sz="1400" dirty="0" smtClean="0"/>
              <a:t>     Lakes</a:t>
            </a:r>
            <a:endParaRPr lang="en-US" altLang="en-US" sz="1400" dirty="0"/>
          </a:p>
          <a:p>
            <a:pPr algn="l" eaLnBrk="1" hangingPunct="1"/>
            <a:r>
              <a:rPr lang="en-US" altLang="en-US" sz="1400" dirty="0" smtClean="0"/>
              <a:t>     Thermal Areas</a:t>
            </a:r>
          </a:p>
        </p:txBody>
      </p:sp>
      <p:sp>
        <p:nvSpPr>
          <p:cNvPr id="17" name="Rectangle 14"/>
          <p:cNvSpPr>
            <a:spLocks noChangeArrowheads="1"/>
          </p:cNvSpPr>
          <p:nvPr/>
        </p:nvSpPr>
        <p:spPr bwMode="auto">
          <a:xfrm>
            <a:off x="6618288" y="1318736"/>
            <a:ext cx="228600" cy="152400"/>
          </a:xfrm>
          <a:prstGeom prst="rect">
            <a:avLst/>
          </a:prstGeom>
          <a:solidFill>
            <a:schemeClr val="accent2">
              <a:lumMod val="20000"/>
              <a:lumOff val="80000"/>
            </a:schemeClr>
          </a:solidFill>
          <a:ln w="9525">
            <a:solidFill>
              <a:schemeClr val="accent1"/>
            </a:solidFill>
            <a:miter lim="800000"/>
            <a:headEnd/>
            <a:tailEnd/>
          </a:ln>
          <a:effec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18" name="Rectangle 16"/>
          <p:cNvSpPr>
            <a:spLocks noChangeArrowheads="1"/>
          </p:cNvSpPr>
          <p:nvPr/>
        </p:nvSpPr>
        <p:spPr bwMode="auto">
          <a:xfrm>
            <a:off x="6629400" y="1517174"/>
            <a:ext cx="228600" cy="152400"/>
          </a:xfrm>
          <a:prstGeom prst="rect">
            <a:avLst/>
          </a:prstGeom>
          <a:solidFill>
            <a:srgbClr val="FF0000"/>
          </a:solidFill>
          <a:ln>
            <a:noFill/>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19" name="TextBox 18"/>
          <p:cNvSpPr txBox="1"/>
          <p:nvPr/>
        </p:nvSpPr>
        <p:spPr>
          <a:xfrm>
            <a:off x="7502319" y="2514600"/>
            <a:ext cx="1260681" cy="523220"/>
          </a:xfrm>
          <a:prstGeom prst="rect">
            <a:avLst/>
          </a:prstGeom>
          <a:noFill/>
        </p:spPr>
        <p:txBody>
          <a:bodyPr wrap="square" rtlCol="0">
            <a:spAutoFit/>
          </a:bodyPr>
          <a:lstStyle/>
          <a:p>
            <a:r>
              <a:rPr lang="en-US" sz="1400" dirty="0" smtClean="0">
                <a:latin typeface="+mj-lt"/>
              </a:rPr>
              <a:t>Yellowstone Caldera</a:t>
            </a:r>
            <a:endParaRPr lang="en-US" sz="1400" dirty="0">
              <a:latin typeface="+mj-lt"/>
            </a:endParaRPr>
          </a:p>
        </p:txBody>
      </p:sp>
      <p:cxnSp>
        <p:nvCxnSpPr>
          <p:cNvPr id="20" name="Straight Arrow Connector 19"/>
          <p:cNvCxnSpPr/>
          <p:nvPr/>
        </p:nvCxnSpPr>
        <p:spPr>
          <a:xfrm flipH="1">
            <a:off x="7244862" y="2947821"/>
            <a:ext cx="342100" cy="3740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309" t="81669" r="4778" b="5526"/>
          <a:stretch/>
        </p:blipFill>
        <p:spPr bwMode="auto">
          <a:xfrm>
            <a:off x="8610600" y="6172200"/>
            <a:ext cx="349250" cy="59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ontent Placeholder 2"/>
          <p:cNvSpPr txBox="1">
            <a:spLocks/>
          </p:cNvSpPr>
          <p:nvPr/>
        </p:nvSpPr>
        <p:spPr>
          <a:xfrm>
            <a:off x="0" y="2133600"/>
            <a:ext cx="4114800" cy="19812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0"/>
              </a:spcBef>
            </a:pPr>
            <a:r>
              <a:rPr lang="en-US" sz="2400" b="1" dirty="0" smtClean="0">
                <a:latin typeface="Arial" panose="020B0604020202020204" pitchFamily="34" charset="0"/>
                <a:cs typeface="Arial" panose="020B0604020202020204" pitchFamily="34" charset="0"/>
              </a:rPr>
              <a:t>Volcano Monitoring Challenges</a:t>
            </a:r>
          </a:p>
          <a:p>
            <a:pPr marL="925830" lvl="1" indent="-514350">
              <a:spcBef>
                <a:spcPts val="0"/>
              </a:spcBef>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Large area</a:t>
            </a:r>
          </a:p>
          <a:p>
            <a:pPr marL="925830" lvl="1" indent="-514350">
              <a:spcBef>
                <a:spcPts val="0"/>
              </a:spcBef>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Rugged, inaccessible, dangerous</a:t>
            </a:r>
          </a:p>
        </p:txBody>
      </p:sp>
      <p:sp>
        <p:nvSpPr>
          <p:cNvPr id="23" name="Content Placeholder 2"/>
          <p:cNvSpPr txBox="1">
            <a:spLocks/>
          </p:cNvSpPr>
          <p:nvPr/>
        </p:nvSpPr>
        <p:spPr>
          <a:xfrm>
            <a:off x="0" y="4495800"/>
            <a:ext cx="4114800" cy="19812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0"/>
              </a:spcBef>
            </a:pPr>
            <a:r>
              <a:rPr lang="en-US" sz="2400" b="1" dirty="0" smtClean="0">
                <a:latin typeface="Arial" panose="020B0604020202020204" pitchFamily="34" charset="0"/>
                <a:cs typeface="Arial" panose="020B0604020202020204" pitchFamily="34" charset="0"/>
              </a:rPr>
              <a:t>Solution</a:t>
            </a:r>
          </a:p>
          <a:p>
            <a:pPr marL="925830" lvl="1" indent="-514350">
              <a:spcBef>
                <a:spcPts val="0"/>
              </a:spcBef>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Remote Sensing</a:t>
            </a:r>
          </a:p>
          <a:p>
            <a:pPr marL="925830" lvl="1" indent="-514350">
              <a:spcBef>
                <a:spcPts val="0"/>
              </a:spcBef>
              <a:buFont typeface="+mj-lt"/>
              <a:buAutoNum type="arabicPeriod"/>
            </a:pPr>
            <a:r>
              <a:rPr lang="en-US" sz="2400" dirty="0" smtClean="0">
                <a:solidFill>
                  <a:schemeClr val="tx1"/>
                </a:solidFill>
                <a:latin typeface="Arial" panose="020B0604020202020204" pitchFamily="34" charset="0"/>
                <a:cs typeface="Arial" panose="020B0604020202020204" pitchFamily="34" charset="0"/>
              </a:rPr>
              <a:t>Thermal Infrared images can measure surface temperature</a:t>
            </a:r>
          </a:p>
        </p:txBody>
      </p:sp>
    </p:spTree>
    <p:extLst>
      <p:ext uri="{BB962C8B-B14F-4D97-AF65-F5344CB8AC3E}">
        <p14:creationId xmlns:p14="http://schemas.microsoft.com/office/powerpoint/2010/main" val="3170505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72000" y="1600200"/>
            <a:ext cx="4027683" cy="4086225"/>
            <a:chOff x="4572000" y="1981200"/>
            <a:chExt cx="4027683" cy="40862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027683"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099479" y="3997313"/>
              <a:ext cx="228600" cy="2171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2661" y="3582438"/>
              <a:ext cx="293499" cy="2837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228600" y="762000"/>
            <a:ext cx="4114800" cy="1066800"/>
          </a:xfrm>
        </p:spPr>
        <p:txBody>
          <a:bodyPr/>
          <a:lstStyle/>
          <a:p>
            <a:r>
              <a:rPr lang="en-US" dirty="0" smtClean="0"/>
              <a:t>Data &amp; Methods</a:t>
            </a:r>
            <a:endParaRPr lang="en-US" dirty="0"/>
          </a:p>
        </p:txBody>
      </p:sp>
      <p:sp>
        <p:nvSpPr>
          <p:cNvPr id="3" name="Content Placeholder 2"/>
          <p:cNvSpPr>
            <a:spLocks noGrp="1"/>
          </p:cNvSpPr>
          <p:nvPr>
            <p:ph idx="4294967295"/>
          </p:nvPr>
        </p:nvSpPr>
        <p:spPr>
          <a:xfrm>
            <a:off x="0" y="1828800"/>
            <a:ext cx="4550230" cy="3276600"/>
          </a:xfrm>
        </p:spPr>
        <p:txBody>
          <a:bodyPr>
            <a:normAutofit/>
          </a:bodyPr>
          <a:lstStyle/>
          <a:p>
            <a:pPr>
              <a:lnSpc>
                <a:spcPct val="110000"/>
              </a:lnSpc>
              <a:spcBef>
                <a:spcPts val="0"/>
              </a:spcBef>
            </a:pPr>
            <a:r>
              <a:rPr lang="en-US" dirty="0" smtClean="0">
                <a:latin typeface="Arial" panose="020B0604020202020204" pitchFamily="34" charset="0"/>
                <a:cs typeface="Arial" panose="020B0604020202020204" pitchFamily="34" charset="0"/>
              </a:rPr>
              <a:t>ASTER Thermal Infrared Imagery</a:t>
            </a:r>
            <a:endParaRPr lang="en-US" dirty="0">
              <a:latin typeface="Arial" panose="020B0604020202020204" pitchFamily="34" charset="0"/>
              <a:cs typeface="Arial" panose="020B0604020202020204" pitchFamily="34" charset="0"/>
            </a:endParaRPr>
          </a:p>
          <a:p>
            <a:pPr lvl="1">
              <a:lnSpc>
                <a:spcPct val="110000"/>
              </a:lnSpc>
              <a:spcBef>
                <a:spcPts val="0"/>
              </a:spcBef>
            </a:pPr>
            <a:r>
              <a:rPr lang="en-US" dirty="0" smtClean="0">
                <a:latin typeface="Arial" panose="020B0604020202020204" pitchFamily="34" charset="0"/>
                <a:cs typeface="Arial" panose="020B0604020202020204" pitchFamily="34" charset="0"/>
              </a:rPr>
              <a:t>(Thank you NASA/JPL)</a:t>
            </a:r>
          </a:p>
          <a:p>
            <a:pPr>
              <a:lnSpc>
                <a:spcPct val="110000"/>
              </a:lnSpc>
              <a:spcBef>
                <a:spcPts val="0"/>
              </a:spcBef>
            </a:pPr>
            <a:r>
              <a:rPr lang="en-US" dirty="0" smtClean="0">
                <a:latin typeface="Arial" panose="020B0604020202020204" pitchFamily="34" charset="0"/>
                <a:cs typeface="Arial" panose="020B0604020202020204" pitchFamily="34" charset="0"/>
              </a:rPr>
              <a:t>TIR = Wavelength between 8 &amp; 12 microns</a:t>
            </a:r>
          </a:p>
          <a:p>
            <a:pPr>
              <a:lnSpc>
                <a:spcPct val="110000"/>
              </a:lnSpc>
              <a:spcBef>
                <a:spcPts val="0"/>
              </a:spcBef>
            </a:pPr>
            <a:r>
              <a:rPr lang="en-US" dirty="0" smtClean="0">
                <a:latin typeface="Arial" panose="020B0604020202020204" pitchFamily="34" charset="0"/>
                <a:cs typeface="Arial" panose="020B0604020202020204" pitchFamily="34" charset="0"/>
              </a:rPr>
              <a:t>90 meter pixels</a:t>
            </a:r>
            <a:endParaRPr lang="en-US"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6248400" y="2667000"/>
            <a:ext cx="457200" cy="457200"/>
          </a:xfrm>
          <a:prstGeom prst="straightConnector1">
            <a:avLst/>
          </a:prstGeom>
          <a:ln w="19050">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a:xfrm flipH="1" flipV="1">
            <a:off x="7328079" y="3962400"/>
            <a:ext cx="4572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08581" y="2297668"/>
            <a:ext cx="1303562" cy="369332"/>
          </a:xfrm>
          <a:prstGeom prst="rect">
            <a:avLst/>
          </a:prstGeom>
          <a:noFill/>
        </p:spPr>
        <p:txBody>
          <a:bodyPr wrap="none" rtlCol="0">
            <a:spAutoFit/>
          </a:bodyPr>
          <a:lstStyle/>
          <a:p>
            <a:r>
              <a:rPr lang="en-US" dirty="0" smtClean="0">
                <a:solidFill>
                  <a:schemeClr val="bg1"/>
                </a:solidFill>
                <a:latin typeface="+mj-lt"/>
              </a:rPr>
              <a:t>Sulfur Hills</a:t>
            </a:r>
            <a:endParaRPr lang="en-US" dirty="0">
              <a:solidFill>
                <a:schemeClr val="bg1"/>
              </a:solidFill>
              <a:latin typeface="+mj-lt"/>
            </a:endParaRPr>
          </a:p>
        </p:txBody>
      </p:sp>
      <p:sp>
        <p:nvSpPr>
          <p:cNvPr id="15" name="TextBox 14"/>
          <p:cNvSpPr txBox="1"/>
          <p:nvPr/>
        </p:nvSpPr>
        <p:spPr>
          <a:xfrm>
            <a:off x="7055697" y="4572000"/>
            <a:ext cx="1433406" cy="369332"/>
          </a:xfrm>
          <a:prstGeom prst="rect">
            <a:avLst/>
          </a:prstGeom>
          <a:noFill/>
        </p:spPr>
        <p:txBody>
          <a:bodyPr wrap="none" rtlCol="0">
            <a:spAutoFit/>
          </a:bodyPr>
          <a:lstStyle/>
          <a:p>
            <a:r>
              <a:rPr lang="en-US" dirty="0" smtClean="0">
                <a:solidFill>
                  <a:schemeClr val="bg1"/>
                </a:solidFill>
                <a:latin typeface="+mj-lt"/>
              </a:rPr>
              <a:t>Turbid Lake</a:t>
            </a:r>
            <a:endParaRPr lang="en-US" dirty="0">
              <a:solidFill>
                <a:schemeClr val="bg1"/>
              </a:solidFill>
              <a:latin typeface="+mj-lt"/>
            </a:endParaRPr>
          </a:p>
        </p:txBody>
      </p:sp>
      <p:sp>
        <p:nvSpPr>
          <p:cNvPr id="4" name="TextBox 3"/>
          <p:cNvSpPr txBox="1"/>
          <p:nvPr/>
        </p:nvSpPr>
        <p:spPr>
          <a:xfrm>
            <a:off x="4550230" y="5706070"/>
            <a:ext cx="4049454"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ASTER nighttime TIR temperature image from May, 2012.  Bright areas are the warmest.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55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22934" y="6019800"/>
            <a:ext cx="3382266" cy="707886"/>
          </a:xfrm>
          <a:prstGeom prst="rect">
            <a:avLst/>
          </a:prstGeom>
          <a:noFill/>
        </p:spPr>
        <p:txBody>
          <a:bodyPr wrap="square" rtlCol="0">
            <a:spAutoFit/>
          </a:bodyPr>
          <a:lstStyle/>
          <a:p>
            <a:r>
              <a:rPr lang="en-US" sz="2000" dirty="0"/>
              <a:t>Stefan–Boltzmann </a:t>
            </a:r>
            <a:r>
              <a:rPr lang="en-US" sz="2000" dirty="0" smtClean="0"/>
              <a:t>law:</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Heat Flux = </a:t>
            </a:r>
            <a:r>
              <a:rPr lang="en-US" sz="2000" dirty="0" smtClean="0">
                <a:latin typeface="Symbol" panose="05050102010706020507" pitchFamily="18" charset="2"/>
                <a:cs typeface="Arial" panose="020B0604020202020204" pitchFamily="34" charset="0"/>
              </a:rPr>
              <a:t>s</a:t>
            </a:r>
            <a:r>
              <a:rPr lang="en-US" sz="2000" dirty="0" smtClean="0">
                <a:latin typeface="Arial" panose="020B0604020202020204" pitchFamily="34" charset="0"/>
                <a:cs typeface="Arial" panose="020B0604020202020204" pitchFamily="34" charset="0"/>
              </a:rPr>
              <a:t> * </a:t>
            </a:r>
            <a:r>
              <a:rPr lang="en-US" sz="2000" dirty="0" smtClean="0">
                <a:latin typeface="Symbol" panose="05050102010706020507" pitchFamily="18" charset="2"/>
                <a:cs typeface="Arial" panose="020B0604020202020204" pitchFamily="34" charset="0"/>
              </a:rPr>
              <a:t>e</a:t>
            </a:r>
            <a:r>
              <a:rPr lang="en-US" sz="2000" dirty="0" smtClean="0">
                <a:latin typeface="Arial" panose="020B0604020202020204" pitchFamily="34" charset="0"/>
                <a:cs typeface="Arial" panose="020B0604020202020204" pitchFamily="34" charset="0"/>
              </a:rPr>
              <a:t> * T</a:t>
            </a:r>
            <a:r>
              <a:rPr lang="en-US" sz="2000" baseline="30000" dirty="0" smtClean="0">
                <a:latin typeface="Arial" panose="020B0604020202020204" pitchFamily="34" charset="0"/>
                <a:cs typeface="Arial" panose="020B0604020202020204" pitchFamily="34" charset="0"/>
              </a:rPr>
              <a:t>4</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18" name="Title 1"/>
          <p:cNvSpPr txBox="1">
            <a:spLocks/>
          </p:cNvSpPr>
          <p:nvPr/>
        </p:nvSpPr>
        <p:spPr>
          <a:xfrm>
            <a:off x="228600" y="762000"/>
            <a:ext cx="41148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mtClean="0"/>
              <a:t>Data &amp; Methods</a:t>
            </a:r>
            <a:endParaRPr lang="en-US" dirty="0"/>
          </a:p>
        </p:txBody>
      </p:sp>
      <p:grpSp>
        <p:nvGrpSpPr>
          <p:cNvPr id="12" name="Group 11"/>
          <p:cNvGrpSpPr/>
          <p:nvPr/>
        </p:nvGrpSpPr>
        <p:grpSpPr>
          <a:xfrm>
            <a:off x="3863493" y="5014292"/>
            <a:ext cx="2508885" cy="707886"/>
            <a:chOff x="3434715" y="5692914"/>
            <a:chExt cx="2508885" cy="707886"/>
          </a:xfrm>
        </p:grpSpPr>
        <p:sp>
          <p:nvSpPr>
            <p:cNvPr id="11" name="Rectangle 10"/>
            <p:cNvSpPr/>
            <p:nvPr/>
          </p:nvSpPr>
          <p:spPr>
            <a:xfrm>
              <a:off x="3434715" y="5785981"/>
              <a:ext cx="365760" cy="2286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434715" y="6090781"/>
              <a:ext cx="365760" cy="228600"/>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788548" y="5692914"/>
              <a:ext cx="2155052" cy="707886"/>
            </a:xfrm>
            <a:prstGeom prst="rect">
              <a:avLst/>
            </a:prstGeom>
            <a:noFill/>
          </p:spPr>
          <p:txBody>
            <a:bodyPr wrap="square" rtlCol="0">
              <a:spAutoFit/>
            </a:bodyPr>
            <a:lstStyle/>
            <a:p>
              <a:r>
                <a:rPr lang="en-US" sz="2000" dirty="0" smtClean="0">
                  <a:latin typeface="+mj-lt"/>
                </a:rPr>
                <a:t>Thermal Area</a:t>
              </a:r>
            </a:p>
            <a:p>
              <a:r>
                <a:rPr lang="en-US" sz="2000" dirty="0" smtClean="0">
                  <a:latin typeface="+mj-lt"/>
                  <a:cs typeface="Arial" panose="020B0604020202020204" pitchFamily="34" charset="0"/>
                </a:rPr>
                <a:t>Background Area </a:t>
              </a:r>
              <a:endParaRPr lang="en-US" sz="2000" dirty="0">
                <a:latin typeface="+mj-lt"/>
                <a:cs typeface="Arial" panose="020B0604020202020204" pitchFamily="34" charset="0"/>
              </a:endParaRPr>
            </a:p>
          </p:txBody>
        </p:sp>
      </p:gr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201" y="1912843"/>
            <a:ext cx="326707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001" y="1905000"/>
            <a:ext cx="3319999" cy="306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1714631" y="1929825"/>
            <a:ext cx="2549985"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Sulfur Hills</a:t>
            </a:r>
            <a:endParaRPr lang="en-US" sz="32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5097386" y="1937668"/>
            <a:ext cx="2549985"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Turbid Lake</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235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28600" y="762000"/>
            <a:ext cx="20574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Results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201" y="1912843"/>
            <a:ext cx="326707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001" y="1905000"/>
            <a:ext cx="3319999" cy="306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492188441"/>
              </p:ext>
            </p:extLst>
          </p:nvPr>
        </p:nvGraphicFramePr>
        <p:xfrm>
          <a:off x="143838" y="5029200"/>
          <a:ext cx="7780963" cy="1752600"/>
        </p:xfrm>
        <a:graphic>
          <a:graphicData uri="http://schemas.openxmlformats.org/drawingml/2006/table">
            <a:tbl>
              <a:tblPr>
                <a:tableStyleId>{08FB837D-C827-4EFA-A057-4D05807E0F7C}</a:tableStyleId>
              </a:tblPr>
              <a:tblGrid>
                <a:gridCol w="2142162"/>
                <a:gridCol w="2743200"/>
                <a:gridCol w="2895601"/>
              </a:tblGrid>
              <a:tr h="370840">
                <a:tc>
                  <a:txBody>
                    <a:bodyPr/>
                    <a:lstStyle/>
                    <a:p>
                      <a:r>
                        <a:rPr lang="en-US" dirty="0" smtClean="0">
                          <a:latin typeface="+mj-lt"/>
                        </a:rPr>
                        <a:t># Hot Pixels</a:t>
                      </a:r>
                    </a:p>
                  </a:txBody>
                  <a:tcPr/>
                </a:tc>
                <a:tc>
                  <a:txBody>
                    <a:bodyPr/>
                    <a:lstStyle/>
                    <a:p>
                      <a:pPr algn="ctr"/>
                      <a:r>
                        <a:rPr lang="en-US" dirty="0" smtClean="0">
                          <a:latin typeface="+mj-lt"/>
                        </a:rPr>
                        <a:t>73</a:t>
                      </a:r>
                      <a:endParaRPr lang="en-US" dirty="0">
                        <a:latin typeface="+mj-lt"/>
                      </a:endParaRPr>
                    </a:p>
                  </a:txBody>
                  <a:tcPr/>
                </a:tc>
                <a:tc>
                  <a:txBody>
                    <a:bodyPr/>
                    <a:lstStyle/>
                    <a:p>
                      <a:pPr algn="ctr"/>
                      <a:r>
                        <a:rPr lang="en-US" dirty="0" smtClean="0">
                          <a:latin typeface="+mj-lt"/>
                        </a:rPr>
                        <a:t>109</a:t>
                      </a:r>
                      <a:endParaRPr lang="en-US" dirty="0">
                        <a:latin typeface="+mj-lt"/>
                      </a:endParaRPr>
                    </a:p>
                  </a:txBody>
                  <a:tcPr/>
                </a:tc>
              </a:tr>
              <a:tr h="370840">
                <a:tc>
                  <a:txBody>
                    <a:bodyPr/>
                    <a:lstStyle/>
                    <a:p>
                      <a:r>
                        <a:rPr lang="en-US" dirty="0" smtClean="0">
                          <a:latin typeface="+mj-lt"/>
                        </a:rPr>
                        <a:t>Max. Pixel Temp</a:t>
                      </a:r>
                      <a:endParaRPr lang="en-US" dirty="0">
                        <a:latin typeface="+mj-lt"/>
                      </a:endParaRPr>
                    </a:p>
                  </a:txBody>
                  <a:tcPr/>
                </a:tc>
                <a:tc>
                  <a:txBody>
                    <a:bodyPr/>
                    <a:lstStyle/>
                    <a:p>
                      <a:pPr algn="ctr"/>
                      <a:r>
                        <a:rPr lang="en-US" dirty="0" smtClean="0">
                          <a:latin typeface="+mj-lt"/>
                        </a:rPr>
                        <a:t>41 </a:t>
                      </a:r>
                      <a:r>
                        <a:rPr kumimoji="0" lang="en-US" sz="1800" kern="1200" dirty="0" smtClean="0">
                          <a:solidFill>
                            <a:schemeClr val="dk1"/>
                          </a:solidFill>
                          <a:effectLst/>
                          <a:latin typeface="+mn-lt"/>
                          <a:ea typeface="+mn-ea"/>
                          <a:cs typeface="+mn-cs"/>
                        </a:rPr>
                        <a:t>°</a:t>
                      </a:r>
                      <a:r>
                        <a:rPr lang="en-US" dirty="0" smtClean="0">
                          <a:latin typeface="+mj-lt"/>
                        </a:rPr>
                        <a:t>C</a:t>
                      </a:r>
                      <a:endParaRPr lang="en-US" dirty="0">
                        <a:latin typeface="+mj-lt"/>
                      </a:endParaRPr>
                    </a:p>
                  </a:txBody>
                  <a:tcPr/>
                </a:tc>
                <a:tc>
                  <a:txBody>
                    <a:bodyPr/>
                    <a:lstStyle/>
                    <a:p>
                      <a:pPr algn="ctr"/>
                      <a:r>
                        <a:rPr lang="en-US" dirty="0" smtClean="0">
                          <a:latin typeface="+mj-lt"/>
                        </a:rPr>
                        <a:t>11 </a:t>
                      </a:r>
                      <a:r>
                        <a:rPr kumimoji="0" lang="en-US" sz="1800" kern="1200" dirty="0" smtClean="0">
                          <a:solidFill>
                            <a:schemeClr val="dk1"/>
                          </a:solidFill>
                          <a:effectLst/>
                          <a:latin typeface="+mn-lt"/>
                          <a:ea typeface="+mn-ea"/>
                          <a:cs typeface="+mn-cs"/>
                        </a:rPr>
                        <a:t>°</a:t>
                      </a:r>
                      <a:r>
                        <a:rPr lang="en-US" dirty="0" smtClean="0">
                          <a:latin typeface="+mj-lt"/>
                        </a:rPr>
                        <a:t>C</a:t>
                      </a:r>
                      <a:endParaRPr lang="en-US" dirty="0">
                        <a:latin typeface="+mj-lt"/>
                      </a:endParaRPr>
                    </a:p>
                  </a:txBody>
                  <a:tcPr/>
                </a:tc>
              </a:tr>
              <a:tr h="370840">
                <a:tc>
                  <a:txBody>
                    <a:bodyPr/>
                    <a:lstStyle/>
                    <a:p>
                      <a:r>
                        <a:rPr lang="en-US" dirty="0" smtClean="0">
                          <a:latin typeface="+mj-lt"/>
                        </a:rPr>
                        <a:t>Avg. Pixel Temp</a:t>
                      </a:r>
                      <a:endParaRPr lang="en-US" dirty="0">
                        <a:latin typeface="+mj-lt"/>
                      </a:endParaRPr>
                    </a:p>
                  </a:txBody>
                  <a:tcPr/>
                </a:tc>
                <a:tc>
                  <a:txBody>
                    <a:bodyPr/>
                    <a:lstStyle/>
                    <a:p>
                      <a:pPr algn="ctr"/>
                      <a:r>
                        <a:rPr lang="en-US" dirty="0" smtClean="0">
                          <a:latin typeface="+mj-lt"/>
                        </a:rPr>
                        <a:t>17 </a:t>
                      </a:r>
                      <a:r>
                        <a:rPr kumimoji="0" lang="en-US" sz="1800" kern="1200" dirty="0" smtClean="0">
                          <a:solidFill>
                            <a:schemeClr val="dk1"/>
                          </a:solidFill>
                          <a:effectLst/>
                          <a:latin typeface="+mn-lt"/>
                          <a:ea typeface="+mn-ea"/>
                          <a:cs typeface="+mn-cs"/>
                        </a:rPr>
                        <a:t>°</a:t>
                      </a:r>
                      <a:r>
                        <a:rPr lang="en-US" dirty="0" smtClean="0">
                          <a:latin typeface="+mj-lt"/>
                        </a:rPr>
                        <a:t>C</a:t>
                      </a:r>
                      <a:endParaRPr lang="en-US" dirty="0">
                        <a:latin typeface="+mj-lt"/>
                      </a:endParaRPr>
                    </a:p>
                  </a:txBody>
                  <a:tcPr/>
                </a:tc>
                <a:tc>
                  <a:txBody>
                    <a:bodyPr/>
                    <a:lstStyle/>
                    <a:p>
                      <a:pPr algn="ctr"/>
                      <a:r>
                        <a:rPr lang="en-US" dirty="0" smtClean="0">
                          <a:latin typeface="+mj-lt"/>
                        </a:rPr>
                        <a:t>8 </a:t>
                      </a:r>
                      <a:r>
                        <a:rPr kumimoji="0" lang="en-US" sz="1800" kern="1200" dirty="0" smtClean="0">
                          <a:solidFill>
                            <a:schemeClr val="dk1"/>
                          </a:solidFill>
                          <a:effectLst/>
                          <a:latin typeface="+mn-lt"/>
                          <a:ea typeface="+mn-ea"/>
                          <a:cs typeface="+mn-cs"/>
                        </a:rPr>
                        <a:t>°</a:t>
                      </a:r>
                      <a:r>
                        <a:rPr lang="en-US" dirty="0" smtClean="0">
                          <a:latin typeface="+mj-lt"/>
                        </a:rPr>
                        <a:t>C</a:t>
                      </a:r>
                      <a:endParaRPr lang="en-US" dirty="0">
                        <a:latin typeface="+mj-lt"/>
                      </a:endParaRPr>
                    </a:p>
                  </a:txBody>
                  <a:tcPr/>
                </a:tc>
              </a:tr>
              <a:tr h="370840">
                <a:tc>
                  <a:txBody>
                    <a:bodyPr/>
                    <a:lstStyle/>
                    <a:p>
                      <a:r>
                        <a:rPr lang="en-US" dirty="0" smtClean="0">
                          <a:latin typeface="+mj-lt"/>
                        </a:rPr>
                        <a:t>Geothermal Radiant Heat Flux</a:t>
                      </a:r>
                      <a:endParaRPr lang="en-US" dirty="0">
                        <a:latin typeface="+mj-lt"/>
                      </a:endParaRPr>
                    </a:p>
                  </a:txBody>
                  <a:tcPr/>
                </a:tc>
                <a:tc>
                  <a:txBody>
                    <a:bodyPr/>
                    <a:lstStyle/>
                    <a:p>
                      <a:pPr algn="ctr"/>
                      <a:r>
                        <a:rPr lang="en-US" dirty="0" smtClean="0">
                          <a:latin typeface="+mj-lt"/>
                        </a:rPr>
                        <a:t>80 W/m</a:t>
                      </a:r>
                      <a:r>
                        <a:rPr lang="en-US" baseline="30000" dirty="0" smtClean="0">
                          <a:latin typeface="+mj-lt"/>
                        </a:rPr>
                        <a:t>2</a:t>
                      </a:r>
                      <a:endParaRPr lang="en-US" baseline="30000" dirty="0">
                        <a:latin typeface="+mj-lt"/>
                      </a:endParaRPr>
                    </a:p>
                  </a:txBody>
                  <a:tcPr/>
                </a:tc>
                <a:tc>
                  <a:txBody>
                    <a:bodyPr/>
                    <a:lstStyle/>
                    <a:p>
                      <a:pPr algn="ctr"/>
                      <a:r>
                        <a:rPr lang="en-US" dirty="0" smtClean="0">
                          <a:latin typeface="+mj-lt"/>
                        </a:rPr>
                        <a:t>40 W/m</a:t>
                      </a:r>
                      <a:r>
                        <a:rPr lang="en-US" baseline="30000" dirty="0" smtClean="0">
                          <a:latin typeface="+mj-lt"/>
                        </a:rPr>
                        <a:t>2</a:t>
                      </a:r>
                      <a:endParaRPr lang="en-US" baseline="30000" dirty="0">
                        <a:latin typeface="+mj-lt"/>
                      </a:endParaRPr>
                    </a:p>
                  </a:txBody>
                  <a:tcPr/>
                </a:tc>
              </a:tr>
            </a:tbl>
          </a:graphicData>
        </a:graphic>
      </p:graphicFrame>
      <p:sp>
        <p:nvSpPr>
          <p:cNvPr id="16" name="TextBox 15"/>
          <p:cNvSpPr txBox="1"/>
          <p:nvPr/>
        </p:nvSpPr>
        <p:spPr>
          <a:xfrm>
            <a:off x="1714631" y="1929825"/>
            <a:ext cx="2549985"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Sulfur Hills</a:t>
            </a:r>
            <a:endParaRPr lang="en-US" sz="32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5097386" y="1937668"/>
            <a:ext cx="2549985"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Turbid Lake</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97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762000"/>
            <a:ext cx="6781800" cy="1066800"/>
          </a:xfrm>
        </p:spPr>
        <p:txBody>
          <a:bodyPr/>
          <a:lstStyle/>
          <a:p>
            <a:r>
              <a:rPr lang="en-US" dirty="0" smtClean="0"/>
              <a:t>Conclusions &amp; Future Work</a:t>
            </a:r>
            <a:endParaRPr lang="en-US" dirty="0"/>
          </a:p>
        </p:txBody>
      </p:sp>
      <p:sp>
        <p:nvSpPr>
          <p:cNvPr id="4" name="Rectangle 2"/>
          <p:cNvSpPr>
            <a:spLocks noChangeArrowheads="1"/>
          </p:cNvSpPr>
          <p:nvPr/>
        </p:nvSpPr>
        <p:spPr bwMode="auto">
          <a:xfrm>
            <a:off x="378912" y="2057400"/>
            <a:ext cx="8382000" cy="4267200"/>
          </a:xfrm>
          <a:prstGeom prst="rect">
            <a:avLst/>
          </a:prstGeom>
          <a:noFill/>
          <a:ln>
            <a:noFill/>
          </a:ln>
          <a:effectLst/>
          <a:extLst>
            <a:ext uri="{909E8E84-426E-40DD-AFC4-6F175D3DCCD1}">
              <a14:hiddenFill xmlns:a14="http://schemas.microsoft.com/office/drawing/2010/main">
                <a:solidFill>
                  <a:schemeClr val="tx2">
                    <a:alpha val="81175"/>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1963" indent="-461963" algn="l" defTabSz="171450">
              <a:buFontTx/>
              <a:buChar char="•"/>
              <a:defRPr/>
            </a:pPr>
            <a:r>
              <a:rPr lang="en-US" sz="2000" dirty="0" smtClean="0">
                <a:latin typeface="+mj-lt"/>
              </a:rPr>
              <a:t>Satellite </a:t>
            </a:r>
            <a:r>
              <a:rPr lang="en-US" sz="2000" dirty="0">
                <a:latin typeface="+mj-lt"/>
              </a:rPr>
              <a:t>TIR remote sensing </a:t>
            </a:r>
            <a:r>
              <a:rPr lang="en-US" sz="2000" dirty="0" smtClean="0">
                <a:latin typeface="+mj-lt"/>
              </a:rPr>
              <a:t>data are very </a:t>
            </a:r>
            <a:r>
              <a:rPr lang="en-US" sz="2000" dirty="0">
                <a:latin typeface="+mj-lt"/>
              </a:rPr>
              <a:t>important </a:t>
            </a:r>
            <a:r>
              <a:rPr lang="en-US" sz="2000" dirty="0" smtClean="0">
                <a:latin typeface="+mj-lt"/>
              </a:rPr>
              <a:t>for thermal </a:t>
            </a:r>
            <a:r>
              <a:rPr lang="en-US" sz="2000" dirty="0">
                <a:latin typeface="+mj-lt"/>
              </a:rPr>
              <a:t>monitoring </a:t>
            </a:r>
            <a:r>
              <a:rPr lang="en-US" sz="2000" dirty="0" smtClean="0">
                <a:latin typeface="+mj-lt"/>
              </a:rPr>
              <a:t>in Yellowstone</a:t>
            </a:r>
          </a:p>
          <a:p>
            <a:pPr marL="461963" indent="-461963" algn="l" defTabSz="171450">
              <a:buFontTx/>
              <a:buChar char="•"/>
              <a:defRPr/>
            </a:pPr>
            <a:r>
              <a:rPr lang="en-US" sz="2000" dirty="0" smtClean="0">
                <a:latin typeface="+mj-lt"/>
              </a:rPr>
              <a:t>These data can be used to </a:t>
            </a:r>
          </a:p>
          <a:p>
            <a:pPr marL="862013" lvl="1" indent="-285750" algn="l" defTabSz="171450">
              <a:buFontTx/>
              <a:buChar char="–"/>
              <a:defRPr/>
            </a:pPr>
            <a:r>
              <a:rPr lang="en-US" sz="2000" b="1" dirty="0" smtClean="0">
                <a:latin typeface="+mj-lt"/>
              </a:rPr>
              <a:t>Assess </a:t>
            </a:r>
            <a:r>
              <a:rPr lang="en-US" sz="2000" b="1" dirty="0">
                <a:latin typeface="+mj-lt"/>
              </a:rPr>
              <a:t>and </a:t>
            </a:r>
            <a:r>
              <a:rPr lang="en-US" sz="2000" b="1" dirty="0" smtClean="0">
                <a:latin typeface="+mj-lt"/>
              </a:rPr>
              <a:t>update </a:t>
            </a:r>
            <a:r>
              <a:rPr lang="en-US" sz="2000" b="1" dirty="0">
                <a:latin typeface="+mj-lt"/>
              </a:rPr>
              <a:t>maps of </a:t>
            </a:r>
            <a:r>
              <a:rPr lang="en-US" sz="2000" b="1" dirty="0" smtClean="0">
                <a:latin typeface="+mj-lt"/>
              </a:rPr>
              <a:t>thermal </a:t>
            </a:r>
            <a:r>
              <a:rPr lang="en-US" sz="2000" b="1" dirty="0">
                <a:latin typeface="+mj-lt"/>
              </a:rPr>
              <a:t>areas</a:t>
            </a:r>
          </a:p>
          <a:p>
            <a:pPr marL="862013" lvl="1" indent="-285750" algn="l" defTabSz="171450">
              <a:buFontTx/>
              <a:buChar char="–"/>
              <a:defRPr/>
            </a:pPr>
            <a:r>
              <a:rPr lang="en-US" sz="2000" b="1" dirty="0" smtClean="0">
                <a:latin typeface="+mj-lt"/>
              </a:rPr>
              <a:t>Create </a:t>
            </a:r>
            <a:r>
              <a:rPr lang="en-US" sz="2000" b="1" dirty="0">
                <a:latin typeface="+mj-lt"/>
              </a:rPr>
              <a:t>thermal anomaly maps</a:t>
            </a:r>
          </a:p>
          <a:p>
            <a:pPr marL="862013" lvl="1" indent="-285750" algn="l" defTabSz="171450">
              <a:buFontTx/>
              <a:buChar char="–"/>
              <a:defRPr/>
            </a:pPr>
            <a:r>
              <a:rPr lang="en-US" sz="2000" b="1" dirty="0" smtClean="0">
                <a:latin typeface="+mj-lt"/>
              </a:rPr>
              <a:t>Quantify and monitor changes in thermal activity</a:t>
            </a:r>
            <a:endParaRPr lang="en-US" sz="2000" b="1" dirty="0">
              <a:latin typeface="+mj-lt"/>
            </a:endParaRPr>
          </a:p>
          <a:p>
            <a:pPr marL="862013" lvl="1" indent="-285750" algn="l" defTabSz="171450">
              <a:buFontTx/>
              <a:buChar char="–"/>
              <a:defRPr/>
            </a:pPr>
            <a:endParaRPr lang="en-US" sz="2000" b="1" dirty="0">
              <a:latin typeface="+mj-lt"/>
            </a:endParaRPr>
          </a:p>
          <a:p>
            <a:pPr marL="461963" indent="-461963" algn="l" defTabSz="171450">
              <a:buFontTx/>
              <a:buChar char="•"/>
              <a:defRPr/>
            </a:pPr>
            <a:r>
              <a:rPr lang="en-US" sz="2000" dirty="0" smtClean="0">
                <a:latin typeface="+mj-lt"/>
              </a:rPr>
              <a:t>Future plans</a:t>
            </a:r>
          </a:p>
          <a:p>
            <a:pPr marL="919163" lvl="1" indent="-461963" defTabSz="171450">
              <a:buFontTx/>
              <a:buChar char="•"/>
              <a:defRPr/>
            </a:pPr>
            <a:r>
              <a:rPr lang="en-US" sz="2000" dirty="0">
                <a:latin typeface="+mj-lt"/>
              </a:rPr>
              <a:t>A</a:t>
            </a:r>
            <a:r>
              <a:rPr lang="en-US" sz="2000" dirty="0" smtClean="0">
                <a:latin typeface="+mj-lt"/>
              </a:rPr>
              <a:t>ssess the difference between using day time and night time TIR imagery</a:t>
            </a:r>
          </a:p>
          <a:p>
            <a:pPr marL="919163" lvl="1" indent="-461963" defTabSz="171450">
              <a:buFontTx/>
              <a:buChar char="•"/>
              <a:defRPr/>
            </a:pPr>
            <a:r>
              <a:rPr lang="en-US" sz="2000" dirty="0" smtClean="0">
                <a:latin typeface="+mj-lt"/>
              </a:rPr>
              <a:t>More thermal mapping on different dates</a:t>
            </a:r>
          </a:p>
          <a:p>
            <a:pPr marL="919163" lvl="1" indent="-461963" defTabSz="171450">
              <a:buFontTx/>
              <a:buChar char="•"/>
              <a:defRPr/>
            </a:pPr>
            <a:r>
              <a:rPr lang="en-US" sz="2000" dirty="0" smtClean="0">
                <a:latin typeface="+mj-lt"/>
              </a:rPr>
              <a:t>Add these results to the on-going thermal monitoring database</a:t>
            </a:r>
            <a:endParaRPr lang="en-US" sz="2000" dirty="0">
              <a:latin typeface="+mj-lt"/>
            </a:endParaRPr>
          </a:p>
          <a:p>
            <a:pPr algn="l" defTabSz="171450">
              <a:defRPr/>
            </a:pPr>
            <a:endParaRPr lang="en-US" sz="2000" dirty="0">
              <a:latin typeface="+mj-lt"/>
            </a:endParaRPr>
          </a:p>
        </p:txBody>
      </p:sp>
    </p:spTree>
    <p:extLst>
      <p:ext uri="{BB962C8B-B14F-4D97-AF65-F5344CB8AC3E}">
        <p14:creationId xmlns:p14="http://schemas.microsoft.com/office/powerpoint/2010/main" val="212033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38200"/>
            <a:ext cx="4648200" cy="1066800"/>
          </a:xfrm>
        </p:spPr>
        <p:txBody>
          <a:bodyPr/>
          <a:lstStyle/>
          <a:p>
            <a:r>
              <a:rPr lang="en-US" dirty="0" smtClean="0"/>
              <a:t>Acknowledgments</a:t>
            </a:r>
            <a:endParaRPr lang="en-US" dirty="0"/>
          </a:p>
        </p:txBody>
      </p:sp>
      <p:sp>
        <p:nvSpPr>
          <p:cNvPr id="3" name="Content Placeholder 2"/>
          <p:cNvSpPr>
            <a:spLocks noGrp="1"/>
          </p:cNvSpPr>
          <p:nvPr>
            <p:ph idx="4294967295"/>
          </p:nvPr>
        </p:nvSpPr>
        <p:spPr>
          <a:xfrm>
            <a:off x="0" y="2249488"/>
            <a:ext cx="5867400" cy="3470466"/>
          </a:xfrm>
        </p:spPr>
        <p:txBody>
          <a:bodyPr>
            <a:normAutofit fontScale="92500"/>
          </a:bodyPr>
          <a:lstStyle/>
          <a:p>
            <a:pPr>
              <a:lnSpc>
                <a:spcPct val="200000"/>
              </a:lnSpc>
            </a:pPr>
            <a:r>
              <a:rPr lang="en-US" dirty="0" smtClean="0">
                <a:latin typeface="Arial" panose="020B0604020202020204" pitchFamily="34" charset="0"/>
                <a:cs typeface="Arial" panose="020B0604020202020204" pitchFamily="34" charset="0"/>
              </a:rPr>
              <a:t>NASA / NAU Space Grant </a:t>
            </a:r>
          </a:p>
          <a:p>
            <a:pPr>
              <a:lnSpc>
                <a:spcPct val="200000"/>
              </a:lnSpc>
            </a:pPr>
            <a:r>
              <a:rPr lang="en-US" dirty="0" smtClean="0">
                <a:latin typeface="Arial" panose="020B0604020202020204" pitchFamily="34" charset="0"/>
                <a:cs typeface="Arial" panose="020B0604020202020204" pitchFamily="34" charset="0"/>
              </a:rPr>
              <a:t>NASA / JPL ASTER Science Team</a:t>
            </a:r>
          </a:p>
          <a:p>
            <a:pPr>
              <a:lnSpc>
                <a:spcPct val="200000"/>
              </a:lnSpc>
            </a:pPr>
            <a:r>
              <a:rPr lang="en-US" dirty="0" smtClean="0">
                <a:latin typeface="Arial" panose="020B0604020202020204" pitchFamily="34" charset="0"/>
                <a:cs typeface="Arial" panose="020B0604020202020204" pitchFamily="34" charset="0"/>
              </a:rPr>
              <a:t>Dr. R. Greg Vaughan</a:t>
            </a:r>
          </a:p>
          <a:p>
            <a:pPr>
              <a:lnSpc>
                <a:spcPct val="200000"/>
              </a:lnSpc>
            </a:pPr>
            <a:r>
              <a:rPr lang="en-US" dirty="0" smtClean="0">
                <a:latin typeface="Arial" panose="020B0604020202020204" pitchFamily="34" charset="0"/>
                <a:cs typeface="Arial" panose="020B0604020202020204" pitchFamily="34" charset="0"/>
              </a:rPr>
              <a:t>Support of Family and Friends</a:t>
            </a:r>
          </a:p>
        </p:txBody>
      </p:sp>
      <p:pic>
        <p:nvPicPr>
          <p:cNvPr id="4" name="Picture 2" descr="https://fbcdn-profile-a.akamaihd.net/hprofile-ak-frc1/t5/372809_324969517524964_200855984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624" y="838200"/>
            <a:ext cx="1714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en/thumb/9/93/Northern_Arizona_University_Logo.svg/204px-Northern_Arizona_Universit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838200"/>
            <a:ext cx="1312018" cy="2231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scweb.wr.usgs.gov/share/mooney/USGS_green.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57900" y="5227529"/>
            <a:ext cx="2667000" cy="984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Pictures By Date\Other\Logos\JPL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5319" y="3818108"/>
            <a:ext cx="1289581" cy="3791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Pictures By Date\Other\Logos\NASA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495675"/>
            <a:ext cx="1271239"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29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1569</TotalTime>
  <Words>1030</Words>
  <Application>Microsoft Office PowerPoint</Application>
  <PresentationFormat>On-screen Show (4:3)</PresentationFormat>
  <Paragraphs>110</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Urban</vt:lpstr>
      <vt:lpstr>Studying Thermal Activity in Yellowstone using Satellite-based Thermal Infrared Remote Sensing</vt:lpstr>
      <vt:lpstr>Yellowstone National Park Geothermal Area</vt:lpstr>
      <vt:lpstr>PowerPoint Presentation</vt:lpstr>
      <vt:lpstr>PowerPoint Presentation</vt:lpstr>
      <vt:lpstr>Data &amp; Methods</vt:lpstr>
      <vt:lpstr>PowerPoint Presentation</vt:lpstr>
      <vt:lpstr>PowerPoint Presentation</vt:lpstr>
      <vt:lpstr>Conclusions &amp; Future Work</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Thermal Activity in Yellowstone using Satellite-based Thermal Infrared Remote Sensing</dc:title>
  <dc:creator>Henderson, Dane C</dc:creator>
  <cp:lastModifiedBy>Richard Gregory Vaughan</cp:lastModifiedBy>
  <cp:revision>53</cp:revision>
  <dcterms:created xsi:type="dcterms:W3CDTF">2014-02-26T20:21:13Z</dcterms:created>
  <dcterms:modified xsi:type="dcterms:W3CDTF">2014-04-01T17:22:05Z</dcterms:modified>
</cp:coreProperties>
</file>